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8" r:id="rId3"/>
    <p:sldId id="259" r:id="rId4"/>
    <p:sldId id="276" r:id="rId5"/>
    <p:sldId id="277" r:id="rId6"/>
    <p:sldId id="278" r:id="rId7"/>
    <p:sldId id="279" r:id="rId8"/>
    <p:sldId id="280" r:id="rId9"/>
    <p:sldId id="264" r:id="rId10"/>
    <p:sldId id="265" r:id="rId11"/>
    <p:sldId id="260" r:id="rId12"/>
    <p:sldId id="261" r:id="rId13"/>
    <p:sldId id="295" r:id="rId14"/>
    <p:sldId id="296" r:id="rId15"/>
    <p:sldId id="299" r:id="rId16"/>
    <p:sldId id="300" r:id="rId17"/>
    <p:sldId id="297" r:id="rId18"/>
    <p:sldId id="302" r:id="rId19"/>
    <p:sldId id="301" r:id="rId20"/>
    <p:sldId id="304" r:id="rId21"/>
    <p:sldId id="305" r:id="rId2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8"/>
  </p:normalViewPr>
  <p:slideViewPr>
    <p:cSldViewPr>
      <p:cViewPr varScale="1">
        <p:scale>
          <a:sx n="70" d="100"/>
          <a:sy n="70" d="100"/>
        </p:scale>
        <p:origin x="5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884BD-8BFE-441F-B8FE-72B3ECC1E189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8EEAB-4937-4E54-9C29-A6832BBA67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769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8EEAB-4937-4E54-9C29-A6832BBA6719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6804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สี่เหลี่ยมผืนผ้า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สี่เหลี่ยมมุมมน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ี่เหลี่ยมผืนผ้า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สี่เหลี่ยมมุมมน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สี่เหลี่ยมมุมมน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สี่เหลี่ยมผืนผ้า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สี่เหลี่ยมมุมมน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5F6697-CBDA-4DBA-9E83-7ECA2922C608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14EBE6D-F3C7-4AFF-81F4-D933FEA44EE0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areersplay.com/what-is-simple-past-tense-rules-and-its-uses-with-example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oia.coj.go.th/th/file/get/file/20200503459f65965b44ddd09e3c950d45bef0e3122112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mincourt.go.th/admincourt/upload/webcmsen/Judgment/Judgment_300516_075140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areersplay.com/what-is-simple-present-tense-with-exampl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/>
              <a:t>อาจารย์ปณตพร </a:t>
            </a:r>
            <a:r>
              <a:rPr lang="th-TH" dirty="0" err="1"/>
              <a:t>ชโล</a:t>
            </a:r>
            <a:r>
              <a:rPr lang="th-TH" dirty="0"/>
              <a:t>ธร</a:t>
            </a:r>
          </a:p>
          <a:p>
            <a:r>
              <a:rPr lang="th-TH" dirty="0"/>
              <a:t>ผู้พิพากษาศาลชั้นต้นประจำกองผู้ช่วยผู้พิพากษาศาลฎีกา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English for Lawyers </a:t>
            </a:r>
            <a:r>
              <a:rPr lang="th-TH" dirty="0"/>
              <a:t>ครั้งที่ 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hlinkClick r:id="rId2"/>
              </a:rPr>
              <a:t>Simple Past Tense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was,were+3</a:t>
            </a:r>
            <a:r>
              <a:rPr lang="en-US" b="1" baseline="30000" dirty="0"/>
              <a:t>rd</a:t>
            </a:r>
            <a:r>
              <a:rPr lang="en-US" b="1" dirty="0"/>
              <a:t> verb</a:t>
            </a:r>
            <a:endParaRPr lang="en-US" dirty="0"/>
          </a:p>
          <a:p>
            <a:r>
              <a:rPr lang="en-US" dirty="0"/>
              <a:t>She </a:t>
            </a:r>
            <a:r>
              <a:rPr lang="en-US" b="1" dirty="0"/>
              <a:t>finished </a:t>
            </a:r>
            <a:r>
              <a:rPr lang="en-US" dirty="0"/>
              <a:t>work.</a:t>
            </a:r>
          </a:p>
          <a:p>
            <a:r>
              <a:rPr lang="en-US" dirty="0"/>
              <a:t>Work </a:t>
            </a:r>
            <a:r>
              <a:rPr lang="en-US" b="1" dirty="0"/>
              <a:t>was finished </a:t>
            </a:r>
            <a:r>
              <a:rPr lang="en-US" dirty="0"/>
              <a:t>by her.</a:t>
            </a:r>
          </a:p>
          <a:p>
            <a:r>
              <a:rPr lang="en-US" dirty="0"/>
              <a:t>She did not </a:t>
            </a:r>
            <a:r>
              <a:rPr lang="en-US" b="1" dirty="0"/>
              <a:t>finish </a:t>
            </a:r>
            <a:r>
              <a:rPr lang="en-US" dirty="0"/>
              <a:t>work.</a:t>
            </a:r>
          </a:p>
          <a:p>
            <a:r>
              <a:rPr lang="en-US" dirty="0"/>
              <a:t>Work </a:t>
            </a:r>
            <a:r>
              <a:rPr lang="en-US" b="1" dirty="0"/>
              <a:t>was not finished </a:t>
            </a:r>
            <a:r>
              <a:rPr lang="en-US" dirty="0"/>
              <a:t>by her.</a:t>
            </a:r>
          </a:p>
          <a:p>
            <a:r>
              <a:rPr lang="en-US" b="1" dirty="0"/>
              <a:t>Did</a:t>
            </a:r>
            <a:r>
              <a:rPr lang="en-US" dirty="0"/>
              <a:t> she </a:t>
            </a:r>
            <a:r>
              <a:rPr lang="en-US" b="1" dirty="0"/>
              <a:t>finish </a:t>
            </a:r>
            <a:r>
              <a:rPr lang="en-US" dirty="0"/>
              <a:t>work?</a:t>
            </a:r>
          </a:p>
          <a:p>
            <a:r>
              <a:rPr lang="en-US" b="1" dirty="0"/>
              <a:t>Was </a:t>
            </a:r>
            <a:r>
              <a:rPr lang="en-US" dirty="0"/>
              <a:t>work </a:t>
            </a:r>
            <a:r>
              <a:rPr lang="en-US" b="1" dirty="0"/>
              <a:t>finished</a:t>
            </a:r>
            <a:r>
              <a:rPr lang="en-US" dirty="0"/>
              <a:t> by her?</a:t>
            </a:r>
          </a:p>
          <a:p>
            <a:endParaRPr lang="en-US" dirty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Legislation: Constitution, Bill, Act, Decree, Statute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Legislation (N)</a:t>
            </a:r>
          </a:p>
          <a:p>
            <a:pPr lvl="1"/>
            <a:r>
              <a:rPr lang="th-TH" dirty="0"/>
              <a:t>กฎหมายหรือกลุ่มของกฎหมาย ใช้ในลักษณะที่เป็นคำเรียกรวมๆ เช่น </a:t>
            </a:r>
            <a:r>
              <a:rPr lang="en-US" dirty="0"/>
              <a:t>Tax Legislation</a:t>
            </a:r>
          </a:p>
          <a:p>
            <a:pPr lvl="1"/>
            <a:r>
              <a:rPr lang="en-US" dirty="0"/>
              <a:t>Laws</a:t>
            </a:r>
          </a:p>
          <a:p>
            <a:r>
              <a:rPr lang="en-US" dirty="0"/>
              <a:t>Constitution (N)</a:t>
            </a:r>
          </a:p>
          <a:p>
            <a:pPr lvl="1"/>
            <a:r>
              <a:rPr lang="th-TH" dirty="0"/>
              <a:t>รัฐธรรมนูญ</a:t>
            </a:r>
          </a:p>
          <a:p>
            <a:pPr lvl="1"/>
            <a:r>
              <a:rPr lang="en-US" dirty="0"/>
              <a:t>Constitutional Court</a:t>
            </a:r>
          </a:p>
          <a:p>
            <a:r>
              <a:rPr lang="en-US" dirty="0"/>
              <a:t>Bill (N)</a:t>
            </a:r>
          </a:p>
          <a:p>
            <a:pPr lvl="1"/>
            <a:r>
              <a:rPr lang="th-TH" dirty="0"/>
              <a:t>ร่างกฎหมาย</a:t>
            </a:r>
          </a:p>
          <a:p>
            <a:pPr lvl="1"/>
            <a:r>
              <a:rPr lang="en-US" dirty="0"/>
              <a:t>A </a:t>
            </a:r>
            <a:r>
              <a:rPr lang="en-US" b="1" dirty="0"/>
              <a:t>bill</a:t>
            </a:r>
            <a:r>
              <a:rPr lang="en-US" dirty="0"/>
              <a:t> is proposed legislation under consideration by a legislature.</a:t>
            </a:r>
            <a:r>
              <a:rPr lang="en-US" baseline="30000" dirty="0"/>
              <a:t> 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A bill does not become law until it is passed by the legislature</a:t>
            </a:r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Legislation: Constitution, Bill, Act, Decree, Statute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Act (N)</a:t>
            </a:r>
          </a:p>
          <a:p>
            <a:pPr lvl="1"/>
            <a:r>
              <a:rPr lang="th-TH" dirty="0"/>
              <a:t>พระราชบัญญัติ</a:t>
            </a:r>
            <a:endParaRPr lang="en-US" dirty="0"/>
          </a:p>
          <a:p>
            <a:r>
              <a:rPr lang="en-US" dirty="0"/>
              <a:t>Decree (N)</a:t>
            </a:r>
          </a:p>
          <a:p>
            <a:pPr lvl="1"/>
            <a:r>
              <a:rPr lang="en-US" dirty="0"/>
              <a:t>Royal Decree </a:t>
            </a:r>
            <a:r>
              <a:rPr lang="th-TH" dirty="0"/>
              <a:t>พระราชกฤษฎีกา</a:t>
            </a:r>
          </a:p>
          <a:p>
            <a:pPr lvl="1"/>
            <a:r>
              <a:rPr lang="en-US" dirty="0"/>
              <a:t>Emergency Decree </a:t>
            </a:r>
            <a:r>
              <a:rPr lang="th-TH" dirty="0"/>
              <a:t>พระราชกำหนด</a:t>
            </a:r>
            <a:endParaRPr lang="en-US" dirty="0"/>
          </a:p>
          <a:p>
            <a:r>
              <a:rPr lang="en-US" dirty="0"/>
              <a:t>Statute (N)</a:t>
            </a:r>
          </a:p>
          <a:p>
            <a:pPr lvl="1"/>
            <a:r>
              <a:rPr lang="th-TH" dirty="0"/>
              <a:t>ตัวบทกฎหมาย</a:t>
            </a:r>
          </a:p>
          <a:p>
            <a:pPr lvl="1"/>
            <a:r>
              <a:rPr lang="th-TH" dirty="0"/>
              <a:t>โดยความหมายไม่ได้บ่งลำดับศักดิ์ แต่เน้นว่าเป็นลายลักษณ์อักษรและผ่านความเห็นชอบของผู้มีอำนาจในการออกกฎนั้นๆแล้ว</a:t>
            </a:r>
          </a:p>
          <a:p>
            <a:pPr lvl="1"/>
            <a:r>
              <a:rPr lang="th-TH" dirty="0"/>
              <a:t>ไม่จำเป็นต้องเป็นกฎหมายในลำดับเดียวกันกับพระราชบัญญัติ</a:t>
            </a:r>
            <a:endParaRPr lang="en-US" dirty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16AE8C-A998-A448-9983-A30FF6A6C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Misc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660A54-6514-7844-B15E-3F9A48148CE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/>
              <a:t>คำแนะนำของประธานศาลฎีกา</a:t>
            </a:r>
          </a:p>
          <a:p>
            <a:r>
              <a:rPr lang="en-US" dirty="0"/>
              <a:t>Recommendation of the President of the Supreme Court (regarding)</a:t>
            </a:r>
          </a:p>
          <a:p>
            <a:pPr marL="0" indent="0">
              <a:buNone/>
            </a:pPr>
            <a:endParaRPr lang="en-US" dirty="0"/>
          </a:p>
          <a:p>
            <a:r>
              <a:rPr lang="th-TH" dirty="0"/>
              <a:t>ข้อบังคับของประธานศาลฎีกา</a:t>
            </a:r>
          </a:p>
          <a:p>
            <a:r>
              <a:rPr lang="en-US" dirty="0"/>
              <a:t>Regulation</a:t>
            </a:r>
            <a:br>
              <a:rPr lang="en-US" dirty="0"/>
            </a:br>
            <a:endParaRPr lang="en-US" dirty="0"/>
          </a:p>
          <a:p>
            <a:r>
              <a:rPr lang="th-TH" dirty="0"/>
              <a:t>ข้อกำหนดของประธานศาลฎีกา</a:t>
            </a:r>
          </a:p>
          <a:p>
            <a:r>
              <a:rPr lang="en-US" dirty="0"/>
              <a:t>Regulation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th-TH" dirty="0"/>
              <a:t>ระเบียบราชการฝ่ายตุลาการศาลยุติธรรม</a:t>
            </a:r>
          </a:p>
          <a:p>
            <a:r>
              <a:rPr lang="en-US" dirty="0"/>
              <a:t>Judicial Regulation</a:t>
            </a:r>
            <a:br>
              <a:rPr lang="en-US" dirty="0"/>
            </a:br>
            <a:endParaRPr lang="en-US" dirty="0"/>
          </a:p>
          <a:p>
            <a:r>
              <a:rPr lang="th-TH" dirty="0"/>
              <a:t>ประกาศ</a:t>
            </a:r>
          </a:p>
          <a:p>
            <a:r>
              <a:rPr lang="en-US" dirty="0" err="1"/>
              <a:t>Annoucement</a:t>
            </a:r>
            <a:r>
              <a:rPr lang="en-US" dirty="0"/>
              <a:t>/Notification</a:t>
            </a:r>
          </a:p>
        </p:txBody>
      </p:sp>
    </p:spTree>
    <p:extLst>
      <p:ext uri="{BB962C8B-B14F-4D97-AF65-F5344CB8AC3E}">
        <p14:creationId xmlns:p14="http://schemas.microsoft.com/office/powerpoint/2010/main" val="324715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545AD0-1046-E24F-BFAA-9BF331190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BECF02-8846-5842-9F89-C1119EDE666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This Act shall come into force </a:t>
            </a:r>
            <a:r>
              <a:rPr lang="en-US" u="sng" dirty="0"/>
              <a:t>after ninety days following the date of its publication</a:t>
            </a:r>
            <a:r>
              <a:rPr lang="en-US" dirty="0"/>
              <a:t> in the Royal Gazette have elapsed.</a:t>
            </a:r>
          </a:p>
          <a:p>
            <a:endParaRPr lang="en-US" dirty="0"/>
          </a:p>
          <a:p>
            <a:r>
              <a:rPr lang="en-US" dirty="0"/>
              <a:t>This Act shall come into force </a:t>
            </a:r>
            <a:r>
              <a:rPr lang="en-US" u="sng" dirty="0"/>
              <a:t>after ninety days as from the date of its publication</a:t>
            </a:r>
            <a:r>
              <a:rPr lang="en-US" dirty="0"/>
              <a:t> in the Government Gazette</a:t>
            </a:r>
          </a:p>
          <a:p>
            <a:endParaRPr lang="en-US" dirty="0"/>
          </a:p>
          <a:p>
            <a:r>
              <a:rPr lang="en-US" dirty="0"/>
              <a:t>This Notification shall come into force as from </a:t>
            </a:r>
            <a:r>
              <a:rPr lang="en-US" u="sng" dirty="0"/>
              <a:t>the day following date of its publication</a:t>
            </a:r>
            <a:r>
              <a:rPr lang="en-US" dirty="0"/>
              <a:t> in the Government Gazette.</a:t>
            </a:r>
          </a:p>
        </p:txBody>
      </p:sp>
    </p:spTree>
    <p:extLst>
      <p:ext uri="{BB962C8B-B14F-4D97-AF65-F5344CB8AC3E}">
        <p14:creationId xmlns:p14="http://schemas.microsoft.com/office/powerpoint/2010/main" val="281265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52BF84-DEB0-C448-BD07-75E541E6E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F8B46F-5C15-2144-8AC7-5CCE31F98A9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/>
              <a:t>พระราชบัญญัตินี้ให้ใช้บังคับเมื่อพ้นกำหนด ๙๐ วันนับแต่วันประกาศในราชกิจจานุเบกษาเป็นต้นไป</a:t>
            </a:r>
          </a:p>
          <a:p>
            <a:endParaRPr lang="th-TH" dirty="0"/>
          </a:p>
          <a:p>
            <a:r>
              <a:rPr lang="th-TH" dirty="0"/>
              <a:t>ประกาศนี้ให้ใช้บังคับ</a:t>
            </a:r>
            <a:r>
              <a:rPr lang="th-TH" u="sng" dirty="0"/>
              <a:t>ตั้งแต่วันถัดจาก</a:t>
            </a:r>
            <a:r>
              <a:rPr lang="th-TH" dirty="0"/>
              <a:t>วันประกาศในราชกิจจานุเบกษาเป็นต้นไป</a:t>
            </a:r>
          </a:p>
          <a:p>
            <a:endParaRPr lang="th-TH" dirty="0"/>
          </a:p>
          <a:p>
            <a:r>
              <a:rPr lang="th-TH" dirty="0"/>
              <a:t>กรณีให้ใช้บังคับเมื่อพ้นกำหนดระยะเวลาหนึ่งนับแต่วันประกาศในราชกิจจานุเบกษาเป็นต้นไป วิธีการนับมี ๒ ความเห็น ตามกฤษฎีกา (๓๖๓/๒๕๒๕, ๒๙๐/๒๕๔๓) กับตามคำพิพากษาฎีกา (</a:t>
            </a:r>
            <a:r>
              <a:rPr lang="th-TH" dirty="0" err="1"/>
              <a:t>ฎ</a:t>
            </a:r>
            <a:r>
              <a:rPr lang="th-TH" dirty="0"/>
              <a:t>.๒๐๘๖/๒๕๕๓ ใช้มาตรา ๑๙๓/๓ </a:t>
            </a:r>
            <a:r>
              <a:rPr lang="th-TH" dirty="0" err="1"/>
              <a:t>ปพพ</a:t>
            </a:r>
            <a:r>
              <a:rPr lang="th-TH" dirty="0"/>
              <a:t>.)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59348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58F963-7CA8-1240-A26C-B83ED3DF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45BCC4-7071-9B4B-9A22-6A45541D57D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President of the Supreme Court shall be in charge of this Act</a:t>
            </a:r>
            <a:endParaRPr lang="th-TH" dirty="0"/>
          </a:p>
          <a:p>
            <a:r>
              <a:rPr lang="th-TH" dirty="0"/>
              <a:t>ให้ประธานศาลฎีการักษาการตามพระราชบัญญัตินี้</a:t>
            </a:r>
          </a:p>
          <a:p>
            <a:endParaRPr lang="th-TH" dirty="0"/>
          </a:p>
          <a:p>
            <a:r>
              <a:rPr lang="en-US" dirty="0">
                <a:hlinkClick r:id="rId2"/>
              </a:rPr>
              <a:t>https://oia.coj.go.th/th/file/get/file/20200503459f65965b44ddd09e3c950d45bef0e3122112.pdf</a:t>
            </a:r>
            <a:endParaRPr lang="en-US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52195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92D386-1BC2-004A-9D70-711C31CFE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Short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1475F6-19D0-8742-AD09-57F6B3D70E8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Defendant No.2 committed wrongful act pursuant to Section 420 of Civil and Commercial Code. The Defendant No.1 is an administrative agency according to Section 4 of Act on Liability for Wrongful Act of Officials B.E. 2539 (1996) and an original affiliation of the Defendant No.2. Consequently, the Defendant No.1 </a:t>
            </a:r>
            <a:r>
              <a:rPr lang="en-US" u="sng" dirty="0"/>
              <a:t>was liable</a:t>
            </a:r>
            <a:r>
              <a:rPr lang="en-US" dirty="0"/>
              <a:t> (to make compensation for damages) </a:t>
            </a:r>
            <a:r>
              <a:rPr lang="en-US" u="sng" dirty="0"/>
              <a:t>to</a:t>
            </a:r>
            <a:r>
              <a:rPr lang="en-US" dirty="0"/>
              <a:t> the Plaintiff (for damage) arising from the wrongful act of the Defendant No.2 in performance of their duties pursuant to Section 5 paragraph one of the said Act.</a:t>
            </a:r>
          </a:p>
          <a:p>
            <a:r>
              <a:rPr lang="en-US" dirty="0"/>
              <a:t>The Supreme Administrative Court affirmed the judgment of the Central Administrative Court</a:t>
            </a:r>
          </a:p>
          <a:p>
            <a:pPr marL="0" indent="0">
              <a:buNone/>
            </a:pPr>
            <a:endParaRPr lang="x-none" dirty="0"/>
          </a:p>
          <a:p>
            <a:endParaRPr lang="x-none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60149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A54472-960E-8D43-8E1F-77B35BE95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EE4503-C984-7E4A-949A-7D5BEA54894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be liable to someone for something (damage, act, conduct, injury)</a:t>
            </a:r>
          </a:p>
          <a:p>
            <a:r>
              <a:rPr lang="en-US" dirty="0"/>
              <a:t>To be liable for (=have to pay) damages/costs/debts</a:t>
            </a:r>
          </a:p>
          <a:p>
            <a:r>
              <a:rPr lang="th-TH" dirty="0"/>
              <a:t>ต้องรับผิดต่อผู้เสียหายในผลแห่งละเมิดที่เจ้าหน้าที่ของตนได้กระทำในการปฏิบัติหน้าที่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92912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475BBD-971A-A240-BE7E-7FF51F275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76B8AA-51BE-C249-B17B-C3332B68846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http://www.admincourt.go.th/admincourt/upload/webcmsen/Judgment/Judgment_300516_075140.pdf</a:t>
            </a:r>
            <a:endParaRPr lang="en-US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7652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Voice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en-US" sz="2800" b="1" dirty="0"/>
              <a:t>Active voice</a:t>
            </a:r>
            <a:r>
              <a:rPr lang="en-US" sz="2800" dirty="0"/>
              <a:t>: In active sentences, the subject is active or the subject performs the actions.</a:t>
            </a:r>
          </a:p>
          <a:p>
            <a:pPr lvl="1" fontAlgn="base"/>
            <a:r>
              <a:rPr lang="en-US" dirty="0"/>
              <a:t>The cow (</a:t>
            </a:r>
            <a:r>
              <a:rPr lang="en-US" b="1" dirty="0"/>
              <a:t>Subject</a:t>
            </a:r>
            <a:r>
              <a:rPr lang="en-US" dirty="0"/>
              <a:t>) is eating (</a:t>
            </a:r>
            <a:r>
              <a:rPr lang="en-US" b="1" dirty="0"/>
              <a:t>Verb</a:t>
            </a:r>
            <a:r>
              <a:rPr lang="en-US" dirty="0"/>
              <a:t>) grass (</a:t>
            </a:r>
            <a:r>
              <a:rPr lang="en-US" b="1" dirty="0"/>
              <a:t>Object)</a:t>
            </a:r>
          </a:p>
          <a:p>
            <a:pPr fontAlgn="base"/>
            <a:r>
              <a:rPr lang="en-US" sz="2800" b="1" dirty="0"/>
              <a:t>Passive voice</a:t>
            </a:r>
            <a:r>
              <a:rPr lang="en-US" sz="2800" dirty="0"/>
              <a:t>: In passive sentences, the subject is no longer active or the subject is acted upon by the verb.</a:t>
            </a:r>
          </a:p>
          <a:p>
            <a:pPr lvl="1" fontAlgn="base"/>
            <a:r>
              <a:rPr lang="en-US" dirty="0"/>
              <a:t>Grass (</a:t>
            </a:r>
            <a:r>
              <a:rPr lang="en-US" b="1" dirty="0"/>
              <a:t>Subject</a:t>
            </a:r>
            <a:r>
              <a:rPr lang="en-US" dirty="0"/>
              <a:t>) is being eaten (</a:t>
            </a:r>
            <a:r>
              <a:rPr lang="en-US" b="1" dirty="0"/>
              <a:t>Verb</a:t>
            </a:r>
            <a:r>
              <a:rPr lang="en-US" dirty="0"/>
              <a:t>) by the cow (</a:t>
            </a:r>
            <a:r>
              <a:rPr lang="en-US" b="1" dirty="0"/>
              <a:t>Object</a:t>
            </a:r>
            <a:r>
              <a:rPr lang="en-US" dirty="0"/>
              <a:t>)</a:t>
            </a:r>
          </a:p>
          <a:p>
            <a:pPr lvl="1" fontAlgn="base"/>
            <a:r>
              <a:rPr lang="th-TH" dirty="0"/>
              <a:t>มักใช้กรณีที่บุคคลหรือสิ่งที่ทำกริยานั้นๆไม่มีความสำคัญ หรือไม่ต้องการเน้นหรือไม่ทราบว่าใครทำกริยานั้น</a:t>
            </a:r>
            <a:endParaRPr lang="en-US" dirty="0"/>
          </a:p>
          <a:p>
            <a:pPr fontAlgn="base"/>
            <a:r>
              <a:rPr lang="en-US" sz="2800" b="1" dirty="0"/>
              <a:t>is, am, are (was, were)+3</a:t>
            </a:r>
            <a:r>
              <a:rPr lang="en-US" sz="2800" b="1" baseline="30000" dirty="0"/>
              <a:t>rd</a:t>
            </a:r>
            <a:r>
              <a:rPr lang="en-US" sz="2800" b="1" dirty="0"/>
              <a:t> verb</a:t>
            </a:r>
          </a:p>
          <a:p>
            <a:pPr fontAlgn="base"/>
            <a:r>
              <a:rPr lang="en-US" sz="2800" b="1" dirty="0"/>
              <a:t>is,am,are+being+3</a:t>
            </a:r>
            <a:r>
              <a:rPr lang="en-US" sz="2800" b="1" baseline="30000" dirty="0"/>
              <a:t>rd</a:t>
            </a:r>
            <a:r>
              <a:rPr lang="en-US" sz="2800" b="1" dirty="0"/>
              <a:t> verb</a:t>
            </a:r>
          </a:p>
          <a:p>
            <a:pPr fontAlgn="base"/>
            <a:endParaRPr lang="en-US" sz="2800" dirty="0"/>
          </a:p>
          <a:p>
            <a:pPr fontAlgn="base"/>
            <a:endParaRPr lang="en-US" sz="2800" dirty="0"/>
          </a:p>
          <a:p>
            <a:pPr fontAlgn="base"/>
            <a:endParaRPr lang="en-US" sz="2800" dirty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D1C574-2C35-7A42-929F-777ED906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and </a:t>
            </a:r>
            <a:r>
              <a:rPr lang="x-none" dirty="0" smtClean="0"/>
              <a:t>Sentences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8A6532-BE89-FE44-9645-5DA6CCE344D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Section 96. A person under any of the following prohibitions on the election day shall be the person who is prohibited from exercising the right to vote: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r>
              <a:rPr lang="en-US" dirty="0" smtClean="0"/>
              <a:t>(</a:t>
            </a:r>
            <a:r>
              <a:rPr lang="en-US" dirty="0"/>
              <a:t>1) being a Buddhist monk, Buddhist novice, ascetic or priest;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(2) being under revocation of the right to vote, whether or not such case </a:t>
            </a:r>
            <a:r>
              <a:rPr lang="en-US" dirty="0" smtClean="0"/>
              <a:t>is final;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(3) being detained by a warrant of the Court or by a lawful order;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4) being of unsound mind or of </a:t>
            </a:r>
            <a:r>
              <a:rPr lang="en-US" dirty="0" smtClean="0"/>
              <a:t>mental infirmity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28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Perfect Tense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Have, has + V3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275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Voice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Auxiliary Verb+be+3</a:t>
            </a:r>
            <a:r>
              <a:rPr lang="en-US" baseline="30000" dirty="0"/>
              <a:t>rd</a:t>
            </a:r>
            <a:r>
              <a:rPr lang="en-US" dirty="0"/>
              <a:t> Verb</a:t>
            </a:r>
          </a:p>
          <a:p>
            <a:pPr lvl="1"/>
            <a:r>
              <a:rPr lang="en-US" dirty="0"/>
              <a:t>Can </a:t>
            </a:r>
            <a:r>
              <a:rPr lang="en-US" b="1" dirty="0"/>
              <a:t>be</a:t>
            </a:r>
            <a:r>
              <a:rPr lang="en-US" dirty="0"/>
              <a:t> done</a:t>
            </a:r>
          </a:p>
          <a:p>
            <a:pPr lvl="1"/>
            <a:r>
              <a:rPr lang="en-US" dirty="0"/>
              <a:t>Must </a:t>
            </a:r>
            <a:r>
              <a:rPr lang="en-US" b="1" dirty="0"/>
              <a:t>be</a:t>
            </a:r>
            <a:r>
              <a:rPr lang="en-US" dirty="0"/>
              <a:t> done</a:t>
            </a:r>
          </a:p>
          <a:p>
            <a:pPr lvl="1"/>
            <a:r>
              <a:rPr lang="en-US" dirty="0"/>
              <a:t>Should </a:t>
            </a:r>
            <a:r>
              <a:rPr lang="en-US" b="1" dirty="0"/>
              <a:t>be</a:t>
            </a:r>
            <a:r>
              <a:rPr lang="en-US" dirty="0"/>
              <a:t> done</a:t>
            </a:r>
          </a:p>
          <a:p>
            <a:pPr lvl="1"/>
            <a:r>
              <a:rPr lang="en-US" dirty="0"/>
              <a:t>Have to </a:t>
            </a:r>
            <a:r>
              <a:rPr lang="en-US" b="1" dirty="0"/>
              <a:t>be</a:t>
            </a:r>
            <a:r>
              <a:rPr lang="en-US" dirty="0"/>
              <a:t> done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often prefer to use the passive voice when: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 We do not know who the agent is:</a:t>
            </a:r>
          </a:p>
          <a:p>
            <a:r>
              <a:rPr lang="en-US" sz="3200" dirty="0"/>
              <a:t>‘My pet rabbit </a:t>
            </a:r>
            <a:r>
              <a:rPr lang="en-US" sz="3200" b="1" dirty="0"/>
              <a:t>has been let out</a:t>
            </a:r>
            <a:r>
              <a:rPr lang="en-US" sz="3200" dirty="0"/>
              <a:t>.'‘</a:t>
            </a:r>
          </a:p>
          <a:p>
            <a:r>
              <a:rPr lang="en-US" sz="3200" dirty="0"/>
              <a:t>I had the feeling that I </a:t>
            </a:r>
            <a:r>
              <a:rPr lang="en-US" sz="3200" b="1" dirty="0"/>
              <a:t>was being followed</a:t>
            </a:r>
            <a:r>
              <a:rPr lang="en-US" sz="3200" dirty="0"/>
              <a:t>.'</a:t>
            </a:r>
          </a:p>
          <a:p>
            <a:r>
              <a:rPr lang="en-US" sz="3200" dirty="0"/>
              <a:t>instead of: 'I don’t know who did it, but someone has let out my pet rabbit.'</a:t>
            </a:r>
          </a:p>
          <a:p>
            <a:r>
              <a:rPr lang="en-US" sz="3200" dirty="0"/>
              <a:t>'I had the feeling that somebody was following me.'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1820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2.  When it is obvious to the listener or reader who the agent is:</a:t>
            </a:r>
          </a:p>
          <a:p>
            <a:r>
              <a:rPr lang="en-US" sz="3200" dirty="0"/>
              <a:t>'I </a:t>
            </a:r>
            <a:r>
              <a:rPr lang="en-US" sz="3200" b="1" dirty="0" smtClean="0"/>
              <a:t>am </a:t>
            </a:r>
            <a:r>
              <a:rPr lang="en-US" sz="3200" b="1" dirty="0"/>
              <a:t>told </a:t>
            </a:r>
            <a:r>
              <a:rPr lang="en-US" sz="3200" dirty="0"/>
              <a:t>to remove all the trays.'</a:t>
            </a:r>
          </a:p>
          <a:p>
            <a:r>
              <a:rPr lang="en-US" sz="3200" dirty="0"/>
              <a:t>'She learned that she </a:t>
            </a:r>
            <a:r>
              <a:rPr lang="en-US" sz="3200" b="1" dirty="0"/>
              <a:t>was being paid </a:t>
            </a:r>
            <a:r>
              <a:rPr lang="en-US" sz="3200" dirty="0"/>
              <a:t>less than her male colleagues.'</a:t>
            </a:r>
          </a:p>
          <a:p>
            <a:r>
              <a:rPr lang="en-US" sz="3200" dirty="0"/>
              <a:t>instead of: ‘My mom </a:t>
            </a:r>
            <a:r>
              <a:rPr lang="en-US" sz="3200" dirty="0" smtClean="0"/>
              <a:t>tells me </a:t>
            </a:r>
            <a:r>
              <a:rPr lang="en-US" sz="3200" dirty="0"/>
              <a:t>to remove all the trays.'</a:t>
            </a:r>
          </a:p>
          <a:p>
            <a:r>
              <a:rPr lang="en-US" sz="3200" dirty="0"/>
              <a:t>'She learned that the firm was paying her less than her male colleagues.'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6290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3. When it is not important to know who the agent is:</a:t>
            </a:r>
          </a:p>
          <a:p>
            <a:r>
              <a:rPr lang="en-US" sz="3200" dirty="0"/>
              <a:t>'Do you need a ride?' 'No thanks, I’m </a:t>
            </a:r>
            <a:r>
              <a:rPr lang="en-US" sz="3200" b="1" dirty="0"/>
              <a:t>being picked up</a:t>
            </a:r>
            <a:r>
              <a:rPr lang="en-US" sz="3200" dirty="0"/>
              <a:t>.'</a:t>
            </a:r>
          </a:p>
          <a:p>
            <a:r>
              <a:rPr lang="en-US" sz="3200" dirty="0"/>
              <a:t>instead of: 'Do you need a ride?' 'No thanks, someone is picking me up.'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7980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4.  When the agent has already been mentioned:</a:t>
            </a:r>
          </a:p>
          <a:p>
            <a:r>
              <a:rPr lang="en-US" sz="3200" dirty="0"/>
              <a:t>In the next session of parliament, new laws </a:t>
            </a:r>
            <a:r>
              <a:rPr lang="en-US" sz="3200" b="1" dirty="0"/>
              <a:t>will be introduced</a:t>
            </a:r>
            <a:r>
              <a:rPr lang="en-US" sz="3200" dirty="0"/>
              <a:t>.</a:t>
            </a:r>
          </a:p>
          <a:p>
            <a:r>
              <a:rPr lang="en-US" sz="3200" dirty="0"/>
              <a:t>instead of: 'In the next session of parliament, the government will introduce new laws.'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1184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5. When people in general are the agents:</a:t>
            </a:r>
          </a:p>
          <a:p>
            <a:r>
              <a:rPr lang="en-US" sz="3200" dirty="0"/>
              <a:t>'All the dictionaries can </a:t>
            </a:r>
            <a:r>
              <a:rPr lang="en-US" sz="3200" b="1" dirty="0"/>
              <a:t>be borrowed </a:t>
            </a:r>
            <a:r>
              <a:rPr lang="en-US" sz="3200" dirty="0"/>
              <a:t>from the central library.</a:t>
            </a:r>
          </a:p>
          <a:p>
            <a:r>
              <a:rPr lang="en-US" sz="3200" dirty="0"/>
              <a:t>instead of: 'You can borrow all the dictionaries from the central library.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0663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hlinkClick r:id="rId2"/>
              </a:rPr>
              <a:t>Simple Present Tense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is,am,are+3</a:t>
            </a:r>
            <a:r>
              <a:rPr lang="en-US" b="1" baseline="30000" dirty="0"/>
              <a:t>rd</a:t>
            </a:r>
            <a:r>
              <a:rPr lang="en-US" b="1" dirty="0"/>
              <a:t> verb</a:t>
            </a:r>
            <a:endParaRPr lang="en-US" dirty="0"/>
          </a:p>
          <a:p>
            <a:r>
              <a:rPr lang="en-US" dirty="0"/>
              <a:t>He </a:t>
            </a:r>
            <a:r>
              <a:rPr lang="en-US" b="1" dirty="0"/>
              <a:t>lights</a:t>
            </a:r>
            <a:r>
              <a:rPr lang="en-US" dirty="0"/>
              <a:t> the candle.</a:t>
            </a:r>
          </a:p>
          <a:p>
            <a:r>
              <a:rPr lang="en-US" dirty="0"/>
              <a:t>The candle </a:t>
            </a:r>
            <a:r>
              <a:rPr lang="en-US" b="1" dirty="0"/>
              <a:t>is lighted</a:t>
            </a:r>
            <a:r>
              <a:rPr lang="en-US" dirty="0"/>
              <a:t> by him.</a:t>
            </a:r>
          </a:p>
          <a:p>
            <a:r>
              <a:rPr lang="en-US" dirty="0"/>
              <a:t>He </a:t>
            </a:r>
            <a:r>
              <a:rPr lang="en-US" b="1" dirty="0"/>
              <a:t>does not light</a:t>
            </a:r>
            <a:r>
              <a:rPr lang="en-US" dirty="0"/>
              <a:t> the candle.</a:t>
            </a:r>
          </a:p>
          <a:p>
            <a:r>
              <a:rPr lang="en-US" dirty="0"/>
              <a:t>The candle </a:t>
            </a:r>
            <a:r>
              <a:rPr lang="en-US" b="1" dirty="0"/>
              <a:t>is not lighted</a:t>
            </a:r>
            <a:r>
              <a:rPr lang="en-US" dirty="0"/>
              <a:t> by him.</a:t>
            </a:r>
          </a:p>
          <a:p>
            <a:r>
              <a:rPr lang="en-US" b="1" dirty="0"/>
              <a:t>Do</a:t>
            </a:r>
            <a:r>
              <a:rPr lang="en-US" dirty="0"/>
              <a:t> you </a:t>
            </a:r>
            <a:r>
              <a:rPr lang="en-US" b="1" dirty="0"/>
              <a:t>eat</a:t>
            </a:r>
            <a:r>
              <a:rPr lang="en-US" dirty="0"/>
              <a:t> meat?</a:t>
            </a:r>
          </a:p>
          <a:p>
            <a:r>
              <a:rPr lang="en-US" b="1" dirty="0"/>
              <a:t>Is</a:t>
            </a:r>
            <a:r>
              <a:rPr lang="en-US" dirty="0"/>
              <a:t> meat </a:t>
            </a:r>
            <a:r>
              <a:rPr lang="en-US" b="1" dirty="0"/>
              <a:t>eaten</a:t>
            </a:r>
            <a:r>
              <a:rPr lang="en-US" dirty="0"/>
              <a:t> by you?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สมอภาค">
  <a:themeElements>
    <a:clrScheme name="เสมอภาค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เสมอภาค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สมอภาค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192</TotalTime>
  <Words>776</Words>
  <Application>Microsoft Office PowerPoint</Application>
  <PresentationFormat>นำเสนอทางหน้าจอ (4:3)</PresentationFormat>
  <Paragraphs>120</Paragraphs>
  <Slides>21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21</vt:i4>
      </vt:variant>
    </vt:vector>
  </HeadingPairs>
  <TitlesOfParts>
    <vt:vector size="29" baseType="lpstr">
      <vt:lpstr>Calibri</vt:lpstr>
      <vt:lpstr>Cordia New</vt:lpstr>
      <vt:lpstr>EucrosiaUPC</vt:lpstr>
      <vt:lpstr>Franklin Gothic Book</vt:lpstr>
      <vt:lpstr>LilyUPC</vt:lpstr>
      <vt:lpstr>Perpetua</vt:lpstr>
      <vt:lpstr>Wingdings 2</vt:lpstr>
      <vt:lpstr>เสมอภาค</vt:lpstr>
      <vt:lpstr>English for Lawyers ครั้งที่ ๓</vt:lpstr>
      <vt:lpstr>Passive Voice</vt:lpstr>
      <vt:lpstr>Passive Voice</vt:lpstr>
      <vt:lpstr>We often prefer to use the passive voice when: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Simple Present Tense</vt:lpstr>
      <vt:lpstr>Simple Past Tense</vt:lpstr>
      <vt:lpstr>Legislation: Constitution, Bill, Act, Decree, Statute</vt:lpstr>
      <vt:lpstr>Legislation: Constitution, Bill, Act, Decree, Statute</vt:lpstr>
      <vt:lpstr>Misc</vt:lpstr>
      <vt:lpstr>Sentences</vt:lpstr>
      <vt:lpstr>งานนำเสนอ PowerPoint</vt:lpstr>
      <vt:lpstr>Sentence</vt:lpstr>
      <vt:lpstr>Short Reading</vt:lpstr>
      <vt:lpstr>งานนำเสนอ PowerPoint</vt:lpstr>
      <vt:lpstr>งานนำเสนอ PowerPoint</vt:lpstr>
      <vt:lpstr>Reading and Sentences</vt:lpstr>
      <vt:lpstr>Present Perfect Tense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Lawyers ครั้งที่ ๓</dc:title>
  <dc:creator>Justice</dc:creator>
  <cp:lastModifiedBy>user</cp:lastModifiedBy>
  <cp:revision>17</cp:revision>
  <dcterms:created xsi:type="dcterms:W3CDTF">2019-12-18T15:25:28Z</dcterms:created>
  <dcterms:modified xsi:type="dcterms:W3CDTF">2021-12-09T09:45:24Z</dcterms:modified>
</cp:coreProperties>
</file>